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7" r:id="rId2"/>
    <p:sldId id="295" r:id="rId3"/>
    <p:sldId id="292" r:id="rId4"/>
    <p:sldId id="257" r:id="rId5"/>
    <p:sldId id="282" r:id="rId6"/>
    <p:sldId id="277" r:id="rId7"/>
    <p:sldId id="290" r:id="rId8"/>
    <p:sldId id="289" r:id="rId9"/>
    <p:sldId id="291" r:id="rId10"/>
    <p:sldId id="299" r:id="rId11"/>
    <p:sldId id="274" r:id="rId12"/>
    <p:sldId id="288" r:id="rId13"/>
    <p:sldId id="279" r:id="rId14"/>
    <p:sldId id="293" r:id="rId15"/>
    <p:sldId id="286" r:id="rId16"/>
    <p:sldId id="302" r:id="rId17"/>
    <p:sldId id="297" r:id="rId18"/>
    <p:sldId id="298" r:id="rId19"/>
    <p:sldId id="303" r:id="rId20"/>
    <p:sldId id="300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066" autoAdjust="0"/>
  </p:normalViewPr>
  <p:slideViewPr>
    <p:cSldViewPr snapToGrid="0" showGuides="1">
      <p:cViewPr>
        <p:scale>
          <a:sx n="75" d="100"/>
          <a:sy n="75" d="100"/>
        </p:scale>
        <p:origin x="2280" y="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8FEA2-FCAD-4373-9533-89870911017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E98CD-44F3-4713-8410-F73D43C61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4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= MAP2,</a:t>
            </a:r>
            <a:r>
              <a:rPr lang="en-US" baseline="0" dirty="0" smtClean="0"/>
              <a:t> green = tau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E98CD-44F3-4713-8410-F73D43C618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</a:t>
            </a:r>
            <a:r>
              <a:rPr lang="en-US" baseline="0" dirty="0"/>
              <a:t> transformed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5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2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7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2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4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4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4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2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F77B7-9BDC-4476-8D20-94DC3594CA6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3B891-E759-4769-9E77-43245BAA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8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467-020-19543-w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microscopy image of neurons in which tau protein is labelled gree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83919" y="-2683918"/>
            <a:ext cx="6857999" cy="1222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1313"/>
            <a:ext cx="9144000" cy="1158649"/>
          </a:xfrm>
        </p:spPr>
        <p:txBody>
          <a:bodyPr>
            <a:normAutofit fontScale="90000"/>
          </a:bodyPr>
          <a:lstStyle/>
          <a:p>
            <a:r>
              <a:rPr lang="en-US" sz="8000" b="1" dirty="0" smtClean="0">
                <a:ln w="1016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Tau Project</a:t>
            </a:r>
            <a:endParaRPr lang="en-US" sz="8000" b="1" dirty="0">
              <a:ln w="10160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0918" y="4856163"/>
            <a:ext cx="9144000" cy="505505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2800" b="1" dirty="0" smtClean="0">
                <a:ln w="22225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By: Jesse Pascual</a:t>
            </a:r>
            <a:endParaRPr lang="en-US" sz="2800" b="1" dirty="0">
              <a:ln w="22225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0" y="6396335"/>
            <a:ext cx="6235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from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Moheb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Costandi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Nature 2018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Credit: Benjamin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Lassus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/Karen E. Duff/Columbia Univ. Medical Center/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Servier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Pharmaceuticals</a:t>
            </a:r>
          </a:p>
        </p:txBody>
      </p:sp>
    </p:spTree>
    <p:extLst>
      <p:ext uri="{BB962C8B-B14F-4D97-AF65-F5344CB8AC3E}">
        <p14:creationId xmlns:p14="http://schemas.microsoft.com/office/powerpoint/2010/main" val="91053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27565" cy="6489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Loads </a:t>
            </a:r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Tau </a:t>
            </a:r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monomers </a:t>
            </a:r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BT2 vs NT1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47259" y="6226558"/>
            <a:ext cx="3273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Aperio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ImageScope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Graphs generated in R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2" y="1409718"/>
            <a:ext cx="5620699" cy="3575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33" y="1404495"/>
            <a:ext cx="5620699" cy="3580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98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89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Correlation: Postmortem Loads to Antemortem Analytes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25542" y="6333398"/>
            <a:ext cx="158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4" r="13711"/>
          <a:stretch/>
        </p:blipFill>
        <p:spPr>
          <a:xfrm>
            <a:off x="0" y="1051560"/>
            <a:ext cx="4654282" cy="4130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21" y="945691"/>
            <a:ext cx="7574280" cy="4824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8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89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Correlation: Postmortem Loads to Antemortem Analytes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25542" y="6333398"/>
            <a:ext cx="158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/>
          <a:stretch/>
        </p:blipFill>
        <p:spPr>
          <a:xfrm>
            <a:off x="0" y="1095188"/>
            <a:ext cx="6094644" cy="4244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17" y="1196812"/>
            <a:ext cx="6673783" cy="42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69459" y="3686426"/>
            <a:ext cx="5063681" cy="3072001"/>
            <a:chOff x="69459" y="3686426"/>
            <a:chExt cx="5063681" cy="3072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550" y="3686426"/>
              <a:ext cx="4822590" cy="307200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9459" y="3824185"/>
              <a:ext cx="327805" cy="2616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C</a:t>
              </a:r>
              <a:endParaRPr lang="en-US" sz="1100" b="1" dirty="0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89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 Analysis – Baseline to Antemortem Plasma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0" y="6518064"/>
            <a:ext cx="1365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176167" y="3720930"/>
            <a:ext cx="5144172" cy="3072001"/>
            <a:chOff x="6176167" y="3720930"/>
            <a:chExt cx="5144172" cy="307200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749" y="3720930"/>
              <a:ext cx="4822590" cy="307200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176167" y="3829367"/>
              <a:ext cx="327805" cy="2616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D</a:t>
              </a:r>
              <a:endParaRPr lang="en-US" sz="11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75412" y="648929"/>
            <a:ext cx="5150395" cy="3072001"/>
            <a:chOff x="6175412" y="648929"/>
            <a:chExt cx="5150395" cy="307200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217" y="648929"/>
              <a:ext cx="4822590" cy="307200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5412" y="765441"/>
              <a:ext cx="327805" cy="2616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B</a:t>
              </a:r>
              <a:endParaRPr lang="en-US" sz="11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207" y="648929"/>
            <a:ext cx="5030818" cy="3072001"/>
            <a:chOff x="52207" y="648929"/>
            <a:chExt cx="5030818" cy="30720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550" y="648929"/>
              <a:ext cx="4772475" cy="307200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2207" y="765441"/>
              <a:ext cx="327805" cy="2616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A</a:t>
              </a:r>
              <a:endParaRPr 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300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89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 Analysis – Baseline to Antemortem Plasma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25542" y="6333398"/>
            <a:ext cx="158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89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Longitudinal Analysis – Normalized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25542" y="6333398"/>
            <a:ext cx="158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213164"/>
            <a:ext cx="42822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Evaluating surpassing a threshold, defined as mean. </a:t>
            </a:r>
          </a:p>
          <a:p>
            <a:endParaRPr lang="en-US" dirty="0"/>
          </a:p>
          <a:p>
            <a:r>
              <a:rPr lang="en-US" dirty="0" smtClean="0"/>
              <a:t>How many times did the case pass this threshold before death? </a:t>
            </a:r>
          </a:p>
          <a:p>
            <a:endParaRPr lang="en-US" dirty="0"/>
          </a:p>
          <a:p>
            <a:r>
              <a:rPr lang="en-US" dirty="0" smtClean="0"/>
              <a:t>Can this biomarker be used as predictor, if so where does it match with postmortem loads?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892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Calculations for Average of Last 2 </a:t>
            </a:r>
            <a:r>
              <a:rPr lang="en-US" b="1" dirty="0" err="1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Antemortem</a:t>
            </a:r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25542" y="6333398"/>
            <a:ext cx="158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340092" y="6194898"/>
            <a:ext cx="3142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Giavarina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Biochem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Med 2015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Bland J, Altman D Lancet 1986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48" y="3964464"/>
            <a:ext cx="318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/>
              <a:t>outside of CI – DS3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/>
              <a:t>removed: DS10, only baseline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35919" y="3808036"/>
            <a:ext cx="35356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Evaluated plasma NT1 tau (</a:t>
            </a:r>
            <a:r>
              <a:rPr lang="en-US" sz="1400" dirty="0" err="1"/>
              <a:t>pg</a:t>
            </a:r>
            <a:r>
              <a:rPr lang="en-US" sz="1400" dirty="0"/>
              <a:t>/mL) from % change trending downward before/after max NT1.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Calculated by measuring Average NT1 plasma versus the maximum level of NT1 for a given case.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" y="809846"/>
            <a:ext cx="11817887" cy="25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892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Bland-Altman Analysis – Correlation &amp; Agreement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25542" y="6333398"/>
            <a:ext cx="158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340092" y="6194898"/>
            <a:ext cx="3142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Giavarina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Biochem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Med 2015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Bland J, Altman D Lancet 1986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923" y="1159061"/>
            <a:ext cx="3515216" cy="1829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794"/>
            <a:ext cx="8135485" cy="51823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90923" y="3291840"/>
            <a:ext cx="318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/>
              <a:t>outside of CI – DS3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/>
              <a:t>removed: DS10, only baseline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70459" y="4118784"/>
            <a:ext cx="35356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Evaluated plasma NT1 tau (</a:t>
            </a:r>
            <a:r>
              <a:rPr lang="en-US" sz="1400" dirty="0" err="1"/>
              <a:t>pg</a:t>
            </a:r>
            <a:r>
              <a:rPr lang="en-US" sz="1400" dirty="0"/>
              <a:t>/mL) from % change trending downward before/after max NT1.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Calculated by measuring Average NT1 plasma versus the maximum level of NT1 for a given case. </a:t>
            </a:r>
          </a:p>
        </p:txBody>
      </p:sp>
    </p:spTree>
    <p:extLst>
      <p:ext uri="{BB962C8B-B14F-4D97-AF65-F5344CB8AC3E}">
        <p14:creationId xmlns:p14="http://schemas.microsoft.com/office/powerpoint/2010/main" val="50107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892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Bland-Altman Analysis – Correlation &amp; Agreement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25542" y="6333398"/>
            <a:ext cx="158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340092" y="6194898"/>
            <a:ext cx="3142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Giavarina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Biochem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Med 2015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Bland J, Altman D Lancet 1986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33" y="1137428"/>
            <a:ext cx="3439005" cy="1428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838"/>
            <a:ext cx="8135485" cy="51823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90923" y="3291840"/>
            <a:ext cx="318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*outside of CI – DS4</a:t>
            </a:r>
          </a:p>
          <a:p>
            <a:r>
              <a:rPr lang="en-US" sz="1400" dirty="0"/>
              <a:t>*removed: DS10, only baseline </a:t>
            </a:r>
            <a:r>
              <a:rPr lang="en-US" sz="1400" dirty="0" smtClean="0"/>
              <a:t>data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90923" y="4017303"/>
            <a:ext cx="31859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Evaluated plasma NT1 tau </a:t>
            </a:r>
            <a:r>
              <a:rPr lang="en-US" sz="1400" dirty="0"/>
              <a:t>(</a:t>
            </a:r>
            <a:r>
              <a:rPr lang="en-US" sz="1400" dirty="0" err="1" smtClean="0"/>
              <a:t>pg</a:t>
            </a:r>
            <a:r>
              <a:rPr lang="en-US" sz="1400" dirty="0" smtClean="0"/>
              <a:t>/mL) from % change trending downward before/after max NT1.</a:t>
            </a:r>
            <a:br>
              <a:rPr lang="en-US" sz="1400" dirty="0" smtClean="0"/>
            </a:b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Calculated by measuring Average NT1 plasma versus the </a:t>
            </a:r>
            <a:r>
              <a:rPr lang="en-US" sz="1400" dirty="0" smtClean="0"/>
              <a:t>level </a:t>
            </a:r>
            <a:r>
              <a:rPr lang="en-US" sz="1400" dirty="0"/>
              <a:t>of NT1 </a:t>
            </a:r>
            <a:r>
              <a:rPr lang="en-US" sz="1400" dirty="0" smtClean="0"/>
              <a:t>seeing a downward trend for </a:t>
            </a:r>
            <a:r>
              <a:rPr lang="en-US" sz="1400" dirty="0"/>
              <a:t>a given case. </a:t>
            </a:r>
          </a:p>
        </p:txBody>
      </p:sp>
    </p:spTree>
    <p:extLst>
      <p:ext uri="{BB962C8B-B14F-4D97-AF65-F5344CB8AC3E}">
        <p14:creationId xmlns:p14="http://schemas.microsoft.com/office/powerpoint/2010/main" val="163657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892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Calculations for </a:t>
            </a:r>
            <a:r>
              <a:rPr lang="en-US" b="1" dirty="0" err="1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Interbatch</a:t>
            </a:r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 of IHC Loads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25542" y="6333398"/>
            <a:ext cx="158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340092" y="6194898"/>
            <a:ext cx="3142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Giavarina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Biochem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Med 2015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Bland J, Altman D Lancet 1986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48929"/>
            <a:ext cx="6941820" cy="2441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22762"/>
            <a:ext cx="5456577" cy="277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08719"/>
            <a:ext cx="12069068" cy="64892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 Location and Protein Structure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7098" y="6374926"/>
            <a:ext cx="449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from: </a:t>
            </a:r>
            <a:r>
              <a:rPr lang="en-US" sz="1600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Šimić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al.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Biomolecules 2015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pic>
        <p:nvPicPr>
          <p:cNvPr id="2050" name="Picture 2" descr="Biomolecules | Free Full-Text | Tau Protein Hyperphosphorylation and  Aggregation in Alzheimer's Disease and Other Tauopathies, and Possible  Neuroprotective Strategi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907"/>
            <a:ext cx="7424727" cy="535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7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892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Bland-Altman Analysis – </a:t>
            </a:r>
            <a:r>
              <a:rPr lang="en-US" b="1" dirty="0" err="1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Interbatch</a:t>
            </a:r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Stains BT2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25542" y="6333398"/>
            <a:ext cx="158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340092" y="6194898"/>
            <a:ext cx="3142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Giavarina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Biochem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Med 2015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Bland J, Altman D Lancet 1986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90923" y="4017303"/>
            <a:ext cx="31859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Evaluated </a:t>
            </a:r>
            <a:r>
              <a:rPr lang="en-US" sz="1400" dirty="0" err="1" smtClean="0"/>
              <a:t>interbatch</a:t>
            </a:r>
            <a:r>
              <a:rPr lang="en-US" sz="1400" dirty="0" smtClean="0"/>
              <a:t> staining variability. </a:t>
            </a:r>
            <a:br>
              <a:rPr lang="en-US" sz="1400" dirty="0" smtClean="0"/>
            </a:b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Calculated by </a:t>
            </a:r>
            <a:r>
              <a:rPr lang="en-US" sz="1400" dirty="0" smtClean="0"/>
              <a:t>Tau BT2 from the initial load versus repeats. 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929"/>
            <a:ext cx="813548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892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Bland-Altman Analysis – </a:t>
            </a:r>
            <a:r>
              <a:rPr lang="en-US" b="1" dirty="0" err="1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Interbatch</a:t>
            </a:r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Stains AT8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25542" y="6333398"/>
            <a:ext cx="158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340092" y="6194898"/>
            <a:ext cx="3142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Giavarina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Biochem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Med 2015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Bland J, Altman D Lancet 1986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90923" y="4017303"/>
            <a:ext cx="31859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Evaluated </a:t>
            </a:r>
            <a:r>
              <a:rPr lang="en-US" sz="1400" dirty="0" err="1" smtClean="0"/>
              <a:t>interbatch</a:t>
            </a:r>
            <a:r>
              <a:rPr lang="en-US" sz="1400" dirty="0" smtClean="0"/>
              <a:t> staining variability. </a:t>
            </a:r>
            <a:br>
              <a:rPr lang="en-US" sz="1400" dirty="0" smtClean="0"/>
            </a:b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Calculated by </a:t>
            </a:r>
            <a:r>
              <a:rPr lang="en-US" sz="1400" dirty="0" smtClean="0"/>
              <a:t>Tau AT8 from the initial load versus repeats. 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929"/>
            <a:ext cx="813548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2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08719"/>
            <a:ext cx="12069068" cy="64892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Tau </a:t>
            </a:r>
            <a:r>
              <a:rPr lang="en-US" b="1" dirty="0" err="1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Phospho</a:t>
            </a:r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-sites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373895"/>
            <a:ext cx="452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7098" y="6374926"/>
            <a:ext cx="449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from: Busche et al.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92" y="1098170"/>
            <a:ext cx="8063177" cy="47084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0;gb906733d9e_0_0"/>
          <p:cNvSpPr txBox="1">
            <a:spLocks/>
          </p:cNvSpPr>
          <p:nvPr/>
        </p:nvSpPr>
        <p:spPr>
          <a:xfrm>
            <a:off x="172356" y="0"/>
            <a:ext cx="11852867" cy="52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5. Plasma </a:t>
            </a:r>
            <a:r>
              <a:rPr lang="en-US" sz="2200" b="1" dirty="0" err="1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NfL</a:t>
            </a:r>
            <a:r>
              <a:rPr lang="en-US" sz="2200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levels correlated with plasma NT1, longitudinal cognitive decline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14" y="747705"/>
            <a:ext cx="3858163" cy="28388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630" y="919179"/>
            <a:ext cx="3524742" cy="2667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807" y="747705"/>
            <a:ext cx="3048425" cy="27340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3013" y="3621024"/>
            <a:ext cx="3723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a) NT1 and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NfL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in the same plasma samples were significantly associated with each other (a; n = 236; t(230) = 4.39, p = 0.0030)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21177" y="3550930"/>
            <a:ext cx="3626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b) Greater baseline plasma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NfL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was associated with greater cognitive decline in individuals with high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PiB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PET at baseline (b; n = 236; t(1074) = −2.14, p = 0.046).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09644" y="3550930"/>
            <a:ext cx="29626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c) Greater baseline plasma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NfL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was associated with greater gray matter volume loss in individuals with higher baseline β-amyloid as assessed by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PiB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PET (c; t(290) = −2.768, p = 0.0129).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3013" y="6246217"/>
            <a:ext cx="5166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Chhatwal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al. Nature 2020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https://doi.org/10.1038/s41467-020-19543-w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08AE08-D385-4240-7A37-6A09E044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8" y="5402575"/>
            <a:ext cx="1826485" cy="8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704439" cy="64892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Demographics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92041"/>
              </p:ext>
            </p:extLst>
          </p:nvPr>
        </p:nvGraphicFramePr>
        <p:xfrm>
          <a:off x="801799" y="786744"/>
          <a:ext cx="10226519" cy="3775668"/>
        </p:xfrm>
        <a:graphic>
          <a:graphicData uri="http://schemas.openxmlformats.org/drawingml/2006/table">
            <a:tbl>
              <a:tblPr firstRow="1" bandRow="1"/>
              <a:tblGrid>
                <a:gridCol w="996736">
                  <a:extLst>
                    <a:ext uri="{9D8B030D-6E8A-4147-A177-3AD203B41FA5}">
                      <a16:colId xmlns:a16="http://schemas.microsoft.com/office/drawing/2014/main" val="2763104917"/>
                    </a:ext>
                  </a:extLst>
                </a:gridCol>
                <a:gridCol w="1155292">
                  <a:extLst>
                    <a:ext uri="{9D8B030D-6E8A-4147-A177-3AD203B41FA5}">
                      <a16:colId xmlns:a16="http://schemas.microsoft.com/office/drawing/2014/main" val="3691532614"/>
                    </a:ext>
                  </a:extLst>
                </a:gridCol>
                <a:gridCol w="539166">
                  <a:extLst>
                    <a:ext uri="{9D8B030D-6E8A-4147-A177-3AD203B41FA5}">
                      <a16:colId xmlns:a16="http://schemas.microsoft.com/office/drawing/2014/main" val="1966754591"/>
                    </a:ext>
                  </a:extLst>
                </a:gridCol>
                <a:gridCol w="1181848">
                  <a:extLst>
                    <a:ext uri="{9D8B030D-6E8A-4147-A177-3AD203B41FA5}">
                      <a16:colId xmlns:a16="http://schemas.microsoft.com/office/drawing/2014/main" val="3565570212"/>
                    </a:ext>
                  </a:extLst>
                </a:gridCol>
                <a:gridCol w="1295763">
                  <a:extLst>
                    <a:ext uri="{9D8B030D-6E8A-4147-A177-3AD203B41FA5}">
                      <a16:colId xmlns:a16="http://schemas.microsoft.com/office/drawing/2014/main" val="2952071746"/>
                    </a:ext>
                  </a:extLst>
                </a:gridCol>
                <a:gridCol w="2377936">
                  <a:extLst>
                    <a:ext uri="{9D8B030D-6E8A-4147-A177-3AD203B41FA5}">
                      <a16:colId xmlns:a16="http://schemas.microsoft.com/office/drawing/2014/main" val="788168097"/>
                    </a:ext>
                  </a:extLst>
                </a:gridCol>
                <a:gridCol w="2679778">
                  <a:extLst>
                    <a:ext uri="{9D8B030D-6E8A-4147-A177-3AD203B41FA5}">
                      <a16:colId xmlns:a16="http://schemas.microsoft.com/office/drawing/2014/main" val="634580628"/>
                    </a:ext>
                  </a:extLst>
                </a:gridCol>
              </a:tblGrid>
              <a:tr h="2100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UKY PID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UKY Case # 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Sex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PMI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/>
                        <a:t>NPDX</a:t>
                      </a:r>
                      <a:endParaRPr lang="en-US" sz="1200" b="1" dirty="0"/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Region Cut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557819"/>
                  </a:ext>
                </a:extLst>
              </a:tr>
              <a:tr h="3876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7001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100" marR="71100" marT="71100" marB="711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DS-1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67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F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18.02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sym typeface="Arial"/>
                        </a:rPr>
                        <a:t>DSAD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Superior</a:t>
                      </a:r>
                      <a:r>
                        <a:rPr lang="en-US" sz="1400" baseline="0" dirty="0" smtClean="0"/>
                        <a:t> FCX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879869"/>
                  </a:ext>
                </a:extLst>
              </a:tr>
              <a:tr h="3876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7007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100" marR="71100" marT="71100" marB="711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DS-2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62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F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1.5</a:t>
                      </a:r>
                      <a:endParaRPr lang="en-US" sz="14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sym typeface="Arial"/>
                        </a:rPr>
                        <a:t>DSAD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smtClean="0"/>
                        <a:t>Superior</a:t>
                      </a:r>
                      <a:r>
                        <a:rPr lang="en-US" sz="1400" baseline="0" dirty="0" smtClean="0"/>
                        <a:t> FCX</a:t>
                      </a:r>
                      <a:endParaRPr lang="en-US" sz="14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746296"/>
                  </a:ext>
                </a:extLst>
              </a:tr>
              <a:tr h="3876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7013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100" marR="71100" marT="71100" marB="711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DS-3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F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sym typeface="Arial"/>
                        </a:rPr>
                        <a:t>DSAD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Superior</a:t>
                      </a:r>
                      <a:r>
                        <a:rPr lang="en-US" sz="1400" baseline="0" dirty="0" smtClean="0"/>
                        <a:t> FCX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724345"/>
                  </a:ext>
                </a:extLst>
              </a:tr>
              <a:tr h="3876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7033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100" marR="71100" marT="71100" marB="711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DS-4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F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smtClean="0"/>
                        <a:t>11</a:t>
                      </a:r>
                      <a:endParaRPr lang="en-US" sz="14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sym typeface="Arial"/>
                        </a:rPr>
                        <a:t>DSAD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smtClean="0"/>
                        <a:t>Superior</a:t>
                      </a:r>
                      <a:r>
                        <a:rPr lang="en-US" sz="1400" baseline="0" dirty="0" smtClean="0"/>
                        <a:t> FCX</a:t>
                      </a:r>
                      <a:endParaRPr lang="en-US" sz="14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355337"/>
                  </a:ext>
                </a:extLst>
              </a:tr>
              <a:tr h="3876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7021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100" marR="71100" marT="71100" marB="711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DS-5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59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F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19.52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sym typeface="Arial"/>
                        </a:rPr>
                        <a:t>DSAD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Superior</a:t>
                      </a:r>
                      <a:r>
                        <a:rPr lang="en-US" sz="1400" baseline="0" dirty="0" smtClean="0"/>
                        <a:t> FCX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931727"/>
                  </a:ext>
                </a:extLst>
              </a:tr>
              <a:tr h="3876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7082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100" marR="71100" marT="71100" marB="711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DS-6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F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smtClean="0"/>
                        <a:t>6.5</a:t>
                      </a:r>
                      <a:endParaRPr lang="en-US" sz="14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sym typeface="Arial"/>
                        </a:rPr>
                        <a:t>DSAD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smtClean="0"/>
                        <a:t>Superior</a:t>
                      </a:r>
                      <a:r>
                        <a:rPr lang="en-US" sz="1400" baseline="0" dirty="0" smtClean="0"/>
                        <a:t> FCX</a:t>
                      </a:r>
                      <a:endParaRPr lang="en-US" sz="14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809116"/>
                  </a:ext>
                </a:extLst>
              </a:tr>
              <a:tr h="3876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7060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100" marR="71100" marT="71100" marB="711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DS-7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49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F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sym typeface="Arial"/>
                        </a:rPr>
                        <a:t>DSAD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Superior</a:t>
                      </a:r>
                      <a:r>
                        <a:rPr lang="en-US" sz="1400" baseline="0" dirty="0" smtClean="0"/>
                        <a:t> FCX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859980"/>
                  </a:ext>
                </a:extLst>
              </a:tr>
              <a:tr h="3876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7025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100" marR="71100" marT="71100" marB="711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DS-9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51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F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13.21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sym typeface="Arial"/>
                        </a:rPr>
                        <a:t>DSAD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Superior</a:t>
                      </a:r>
                      <a:r>
                        <a:rPr lang="en-US" sz="1400" baseline="0" dirty="0" smtClean="0"/>
                        <a:t> FCX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55670"/>
                  </a:ext>
                </a:extLst>
              </a:tr>
              <a:tr h="3876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7062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100" marR="71100" marT="71100" marB="711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DS-10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F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smtClean="0"/>
                        <a:t>3.38</a:t>
                      </a:r>
                      <a:endParaRPr lang="en-US" sz="14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sym typeface="Arial"/>
                        </a:rPr>
                        <a:t>DSAD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smtClean="0"/>
                        <a:t>Superior</a:t>
                      </a:r>
                      <a:r>
                        <a:rPr lang="en-US" sz="1400" baseline="0" dirty="0" smtClean="0"/>
                        <a:t> FCX</a:t>
                      </a:r>
                      <a:endParaRPr lang="en-US" sz="14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3802" marR="73802" marT="36900" marB="369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D9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01769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62702"/>
              </p:ext>
            </p:extLst>
          </p:nvPr>
        </p:nvGraphicFramePr>
        <p:xfrm>
          <a:off x="3483827" y="4700227"/>
          <a:ext cx="4862465" cy="1838595"/>
        </p:xfrm>
        <a:graphic>
          <a:graphicData uri="http://schemas.openxmlformats.org/drawingml/2006/table">
            <a:tbl>
              <a:tblPr/>
              <a:tblGrid>
                <a:gridCol w="3125870">
                  <a:extLst>
                    <a:ext uri="{9D8B030D-6E8A-4147-A177-3AD203B41FA5}">
                      <a16:colId xmlns:a16="http://schemas.microsoft.com/office/drawing/2014/main" val="715153115"/>
                    </a:ext>
                  </a:extLst>
                </a:gridCol>
                <a:gridCol w="1736595">
                  <a:extLst>
                    <a:ext uri="{9D8B030D-6E8A-4147-A177-3AD203B41FA5}">
                      <a16:colId xmlns:a16="http://schemas.microsoft.com/office/drawing/2014/main" val="919664559"/>
                    </a:ext>
                  </a:extLst>
                </a:gridCol>
              </a:tblGrid>
              <a:tr h="3677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DSAD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D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44719"/>
                  </a:ext>
                </a:extLst>
              </a:tr>
              <a:tr h="3677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D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166998"/>
                  </a:ext>
                </a:extLst>
              </a:tr>
              <a:tr h="3677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Age at death, years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57.3  </a:t>
                      </a:r>
                      <a:r>
                        <a:rPr lang="en-US" sz="1100" dirty="0">
                          <a:effectLst/>
                        </a:rPr>
                        <a:t>±</a:t>
                      </a:r>
                      <a:r>
                        <a:rPr lang="en-US" sz="1200" dirty="0">
                          <a:effectLst/>
                        </a:rPr>
                        <a:t> 6.2 (49-67)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D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306467"/>
                  </a:ext>
                </a:extLst>
              </a:tr>
              <a:tr h="3677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Male/Female, n/n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0/9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D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32459"/>
                  </a:ext>
                </a:extLst>
              </a:tr>
              <a:tr h="3677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Post mortem interval (PMI), hours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11.8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D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59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27565" cy="6489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Loads – Beta Amyloid </a:t>
            </a:r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monomers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15603" y="6056399"/>
            <a:ext cx="3273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Aperio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ImageScope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Graphs generated in 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78" y="648929"/>
            <a:ext cx="4408847" cy="2808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1" y="648929"/>
            <a:ext cx="4408847" cy="2808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78" y="3592355"/>
            <a:ext cx="4408847" cy="2808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0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27565" cy="6489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Loads – Beta Amyloid </a:t>
            </a:r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monomers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215603" y="6056399"/>
            <a:ext cx="3273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Aperio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ImageScope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Graphs generated in R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852236" y="676416"/>
            <a:ext cx="7205499" cy="5328274"/>
            <a:chOff x="1852236" y="676416"/>
            <a:chExt cx="7205499" cy="53282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216" y="1093973"/>
              <a:ext cx="2357636" cy="13103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216" y="2491182"/>
              <a:ext cx="2357636" cy="1324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0128" y="3891925"/>
              <a:ext cx="2357636" cy="1324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8" name="Group 7"/>
            <p:cNvGrpSpPr/>
            <p:nvPr/>
          </p:nvGrpSpPr>
          <p:grpSpPr>
            <a:xfrm>
              <a:off x="1852236" y="676416"/>
              <a:ext cx="7205499" cy="5328274"/>
              <a:chOff x="560399" y="667848"/>
              <a:chExt cx="5502275" cy="4063959"/>
            </a:xfrm>
          </p:grpSpPr>
          <p:sp>
            <p:nvSpPr>
              <p:cNvPr id="9" name="TextBox 35"/>
              <p:cNvSpPr txBox="1"/>
              <p:nvPr/>
            </p:nvSpPr>
            <p:spPr>
              <a:xfrm>
                <a:off x="560399" y="4191891"/>
                <a:ext cx="5502275" cy="539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b="1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Figure</a:t>
                </a:r>
                <a:r>
                  <a:rPr lang="en-US" sz="10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. Amyloid </a:t>
                </a:r>
                <a:r>
                  <a:rPr lang="en-US" sz="1000" kern="1200" dirty="0" smtClean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quantification</a:t>
                </a:r>
                <a:r>
                  <a:rPr lang="en-US" sz="10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. </a:t>
                </a:r>
                <a:r>
                  <a:rPr lang="en-US" sz="1000" b="1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A) </a:t>
                </a:r>
                <a:r>
                  <a:rPr lang="en-US" sz="10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The A</a:t>
                </a:r>
                <a:r>
                  <a:rPr lang="el-GR" sz="10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β</a:t>
                </a:r>
                <a:r>
                  <a:rPr lang="en-US" sz="10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 </a:t>
                </a:r>
                <a:r>
                  <a:rPr lang="en-US" sz="1000" kern="1200" dirty="0" err="1" smtClean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immunostain</a:t>
                </a:r>
                <a:r>
                  <a:rPr lang="en-US" sz="1000" kern="1200" dirty="0" smtClean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 </a:t>
                </a:r>
                <a:r>
                  <a:rPr lang="en-US" sz="10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was performed on the superior frontal gyri of all cases. </a:t>
                </a:r>
                <a:r>
                  <a:rPr lang="en-US" sz="1000" b="1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B) </a:t>
                </a:r>
                <a:r>
                  <a:rPr lang="en-US" sz="10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Digital analysis of amyloid plaques </a:t>
                </a:r>
                <a:r>
                  <a:rPr lang="en-US" sz="1000" kern="1200" dirty="0" smtClean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per </a:t>
                </a:r>
                <a:r>
                  <a:rPr lang="en-US" sz="10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square millimeter via a modified positive pixel count algorithm. Digital analysis separated the plaques and tangles by varying degrees of intensity (1+, yellow; 2+, orange; 3+, red). </a:t>
                </a:r>
                <a:r>
                  <a:rPr lang="en-US" sz="1000" b="1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C)</a:t>
                </a:r>
                <a:r>
                  <a:rPr lang="en-US" sz="1000" kern="1200" dirty="0">
                    <a:solidFill>
                      <a:srgbClr val="000000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 Digital analysis was calculated as loads on the y-axis and correlated to plasma levels on the x-axis. Scale bar 50µm.</a:t>
                </a:r>
                <a:endParaRPr lang="en-US" sz="1200" dirty="0">
                  <a:effectLst/>
                  <a:latin typeface="+mj-lt"/>
                  <a:ea typeface="Times New Roman" panose="02020603050405020304" pitchFamily="18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560399" y="667848"/>
                <a:ext cx="5221381" cy="3453490"/>
                <a:chOff x="560399" y="667848"/>
                <a:chExt cx="5221381" cy="345349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553746" y="667848"/>
                  <a:ext cx="4228034" cy="307867"/>
                  <a:chOff x="993352" y="0"/>
                  <a:chExt cx="7384548" cy="537713"/>
                </a:xfrm>
              </p:grpSpPr>
              <p:sp>
                <p:nvSpPr>
                  <p:cNvPr id="33" name="TextBox 6"/>
                  <p:cNvSpPr txBox="1"/>
                  <p:nvPr/>
                </p:nvSpPr>
                <p:spPr>
                  <a:xfrm>
                    <a:off x="993352" y="2"/>
                    <a:ext cx="1913136" cy="5375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400" b="1" kern="12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</a:rPr>
                      <a:t>Staining</a:t>
                    </a:r>
                    <a:endParaRPr lang="en-US" sz="1200">
                      <a:effectLst/>
                      <a:latin typeface="+mj-lt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TextBox 15"/>
                  <p:cNvSpPr txBox="1"/>
                  <p:nvPr/>
                </p:nvSpPr>
                <p:spPr>
                  <a:xfrm>
                    <a:off x="3594306" y="0"/>
                    <a:ext cx="1912027" cy="5375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400" b="1" kern="12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</a:rPr>
                      <a:t>Algorithm</a:t>
                    </a:r>
                    <a:endParaRPr lang="en-US" sz="1200">
                      <a:effectLst/>
                      <a:latin typeface="+mj-lt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" name="TextBox 16"/>
                  <p:cNvSpPr txBox="1"/>
                  <p:nvPr/>
                </p:nvSpPr>
                <p:spPr>
                  <a:xfrm>
                    <a:off x="6195260" y="157"/>
                    <a:ext cx="2182640" cy="5375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400" b="1" kern="12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</a:rPr>
                      <a:t>Quantitation</a:t>
                    </a:r>
                    <a:endParaRPr lang="en-US" sz="1200">
                      <a:effectLst/>
                      <a:latin typeface="+mj-lt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560399" y="2053018"/>
                  <a:ext cx="3608600" cy="1007307"/>
                  <a:chOff x="560399" y="2053018"/>
                  <a:chExt cx="3608600" cy="1007307"/>
                </a:xfrm>
              </p:grpSpPr>
              <p:sp>
                <p:nvSpPr>
                  <p:cNvPr id="28" name="TextBox 29"/>
                  <p:cNvSpPr txBox="1"/>
                  <p:nvPr/>
                </p:nvSpPr>
                <p:spPr>
                  <a:xfrm>
                    <a:off x="560399" y="2419989"/>
                    <a:ext cx="61467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b="1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</a:rPr>
                      <a:t>AB40</a:t>
                    </a:r>
                    <a:endParaRPr lang="en-US" sz="1200" dirty="0">
                      <a:effectLst/>
                      <a:latin typeface="+mj-lt"/>
                      <a:ea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696917" y="2053018"/>
                    <a:ext cx="1472082" cy="1005972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</p:pic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1202028" y="2053018"/>
                    <a:ext cx="1422057" cy="1007307"/>
                    <a:chOff x="641632" y="1385191"/>
                    <a:chExt cx="1424266" cy="1007320"/>
                  </a:xfrm>
                </p:grpSpPr>
                <p:pic>
                  <p:nvPicPr>
                    <p:cNvPr id="31" name="Picture 30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41632" y="1385191"/>
                      <a:ext cx="1424266" cy="1007320"/>
                    </a:xfrm>
                    <a:prstGeom prst="rect">
                      <a:avLst/>
                    </a:prstGeom>
                    <a:ln w="9525">
                      <a:solidFill>
                        <a:schemeClr val="tx1"/>
                      </a:solidFill>
                    </a:ln>
                  </p:spPr>
                </p:pic>
                <p:cxnSp>
                  <p:nvCxnSpPr>
                    <p:cNvPr id="32" name="Straight Connector 31"/>
                    <p:cNvCxnSpPr/>
                    <p:nvPr/>
                  </p:nvCxnSpPr>
                  <p:spPr>
                    <a:xfrm>
                      <a:off x="714345" y="2323511"/>
                      <a:ext cx="531242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560399" y="3124190"/>
                  <a:ext cx="3608600" cy="997148"/>
                  <a:chOff x="560399" y="3124190"/>
                  <a:chExt cx="3608600" cy="997148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696917" y="3124193"/>
                    <a:ext cx="1472082" cy="997145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</p:pic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1202029" y="3124190"/>
                    <a:ext cx="1422057" cy="997148"/>
                    <a:chOff x="641633" y="2356921"/>
                    <a:chExt cx="1430945" cy="1093995"/>
                  </a:xfrm>
                </p:grpSpPr>
                <p:pic>
                  <p:nvPicPr>
                    <p:cNvPr id="25" name="Picture 24"/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41633" y="2356921"/>
                      <a:ext cx="1430945" cy="1093995"/>
                    </a:xfrm>
                    <a:prstGeom prst="rect">
                      <a:avLst/>
                    </a:prstGeom>
                    <a:ln w="9525">
                      <a:solidFill>
                        <a:schemeClr val="tx1"/>
                      </a:solidFill>
                    </a:ln>
                  </p:spPr>
                </p:pic>
                <p:cxnSp>
                  <p:nvCxnSpPr>
                    <p:cNvPr id="26" name="Straight Connector 25"/>
                    <p:cNvCxnSpPr/>
                    <p:nvPr/>
                  </p:nvCxnSpPr>
                  <p:spPr>
                    <a:xfrm>
                      <a:off x="704563" y="3378971"/>
                      <a:ext cx="531242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4" name="TextBox 34"/>
                  <p:cNvSpPr txBox="1"/>
                  <p:nvPr/>
                </p:nvSpPr>
                <p:spPr>
                  <a:xfrm>
                    <a:off x="560399" y="3490542"/>
                    <a:ext cx="63118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b="1" kern="12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</a:rPr>
                      <a:t>AB37</a:t>
                    </a:r>
                    <a:endParaRPr lang="en-US" sz="1200">
                      <a:effectLst/>
                      <a:latin typeface="+mj-lt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560399" y="986325"/>
                  <a:ext cx="3608599" cy="1002824"/>
                  <a:chOff x="560399" y="986325"/>
                  <a:chExt cx="3608599" cy="1002824"/>
                </a:xfrm>
              </p:grpSpPr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60399" y="1327466"/>
                    <a:ext cx="63118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b="1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</a:rPr>
                      <a:t>AB42</a:t>
                    </a:r>
                    <a:endParaRPr lang="en-US" sz="1200" dirty="0">
                      <a:effectLst/>
                      <a:latin typeface="+mj-lt"/>
                      <a:ea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9926" t="7600" b="7595"/>
                  <a:stretch/>
                </p:blipFill>
                <p:spPr>
                  <a:xfrm>
                    <a:off x="2696916" y="986325"/>
                    <a:ext cx="1472082" cy="1002824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</p:pic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1202029" y="987459"/>
                    <a:ext cx="1422055" cy="999339"/>
                    <a:chOff x="641633" y="319618"/>
                    <a:chExt cx="1422062" cy="999352"/>
                  </a:xfrm>
                </p:grpSpPr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l="7476" t="12701" r="2450" b="13479"/>
                    <a:stretch/>
                  </p:blipFill>
                  <p:spPr>
                    <a:xfrm>
                      <a:off x="641633" y="319618"/>
                      <a:ext cx="1422062" cy="999352"/>
                    </a:xfrm>
                    <a:prstGeom prst="rect">
                      <a:avLst/>
                    </a:prstGeom>
                    <a:ln w="9525">
                      <a:solidFill>
                        <a:schemeClr val="tx1"/>
                      </a:solidFill>
                    </a:ln>
                  </p:spPr>
                </p:pic>
                <p:cxnSp>
                  <p:nvCxnSpPr>
                    <p:cNvPr id="20" name="Straight Connector 19"/>
                    <p:cNvCxnSpPr/>
                    <p:nvPr/>
                  </p:nvCxnSpPr>
                  <p:spPr>
                    <a:xfrm>
                      <a:off x="713536" y="1240772"/>
                      <a:ext cx="525324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27565" cy="6489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Loads </a:t>
            </a:r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Tau </a:t>
            </a:r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monomers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47259" y="6226558"/>
            <a:ext cx="3273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Aperio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ImageScope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Graphs generated in 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93" y="571228"/>
            <a:ext cx="8646799" cy="5508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27565" cy="6489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Loads </a:t>
            </a:r>
            <a:r>
              <a:rPr lang="en-US" b="1" dirty="0" smtClean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Tau </a:t>
            </a:r>
            <a:r>
              <a:rPr lang="en-US" b="1" dirty="0">
                <a:solidFill>
                  <a:srgbClr val="2055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monomers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13CF38E-2807-62C9-D4BB-AC55CFBCC99F}"/>
              </a:ext>
            </a:extLst>
          </p:cNvPr>
          <p:cNvSpPr/>
          <p:nvPr/>
        </p:nvSpPr>
        <p:spPr>
          <a:xfrm>
            <a:off x="47259" y="6226558"/>
            <a:ext cx="3273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in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Aperio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ImageScope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Graphs generated in R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39" y="6047117"/>
            <a:ext cx="871661" cy="65561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909060" y="506027"/>
            <a:ext cx="6649008" cy="5929279"/>
            <a:chOff x="2909060" y="506027"/>
            <a:chExt cx="6649008" cy="592927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5601" y="1963854"/>
              <a:ext cx="1727849" cy="11163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3281" y="1964259"/>
              <a:ext cx="1776453" cy="11159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9" name="Group 38"/>
            <p:cNvGrpSpPr/>
            <p:nvPr/>
          </p:nvGrpSpPr>
          <p:grpSpPr>
            <a:xfrm>
              <a:off x="2909060" y="506027"/>
              <a:ext cx="6649008" cy="5929279"/>
              <a:chOff x="2909060" y="506027"/>
              <a:chExt cx="6649008" cy="5929279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909060" y="506027"/>
                <a:ext cx="6649008" cy="5929279"/>
                <a:chOff x="2909060" y="506027"/>
                <a:chExt cx="5502275" cy="5412197"/>
              </a:xfrm>
            </p:grpSpPr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8104" y="780036"/>
                  <a:ext cx="1800344" cy="100008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50" name="Group 49"/>
                <p:cNvGrpSpPr/>
                <p:nvPr/>
              </p:nvGrpSpPr>
              <p:grpSpPr>
                <a:xfrm>
                  <a:off x="2909060" y="506027"/>
                  <a:ext cx="5502275" cy="5412197"/>
                  <a:chOff x="2909060" y="506027"/>
                  <a:chExt cx="5502275" cy="5412197"/>
                </a:xfrm>
              </p:grpSpPr>
              <p:pic>
                <p:nvPicPr>
                  <p:cNvPr id="51" name="Picture 5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88104" y="3982548"/>
                    <a:ext cx="1800344" cy="9824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52" name="Picture 51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88105" y="2913933"/>
                    <a:ext cx="1800344" cy="982822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</p:pic>
              <p:pic>
                <p:nvPicPr>
                  <p:cNvPr id="60" name="Picture 5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88107" y="1845690"/>
                    <a:ext cx="1800341" cy="1003041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</p:pic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2909060" y="506027"/>
                    <a:ext cx="5502275" cy="5412197"/>
                    <a:chOff x="560399" y="667848"/>
                    <a:chExt cx="5502275" cy="5412197"/>
                  </a:xfrm>
                </p:grpSpPr>
                <p:sp>
                  <p:nvSpPr>
                    <p:cNvPr id="62" name="TextBox 35"/>
                    <p:cNvSpPr txBox="1"/>
                    <p:nvPr/>
                  </p:nvSpPr>
                  <p:spPr>
                    <a:xfrm>
                      <a:off x="560399" y="5218271"/>
                      <a:ext cx="5502275" cy="8617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Figure</a:t>
                      </a: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. 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+mj-lt"/>
                          <a:ea typeface="Times New Roman" panose="02020603050405020304" pitchFamily="18" charset="0"/>
                        </a:rPr>
                        <a:t>T</a:t>
                      </a:r>
                      <a:r>
                        <a:rPr lang="en-US" sz="1000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au </a:t>
                      </a: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quantification. </a:t>
                      </a:r>
                      <a:r>
                        <a:rPr lang="en-US" sz="1000" b="1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A) </a:t>
                      </a: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The 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+mj-lt"/>
                          <a:ea typeface="Times New Roman" panose="02020603050405020304" pitchFamily="18" charset="0"/>
                        </a:rPr>
                        <a:t>T</a:t>
                      </a:r>
                      <a:r>
                        <a:rPr lang="en-US" sz="1000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au </a:t>
                      </a:r>
                      <a:r>
                        <a:rPr lang="en-US" sz="1000" kern="12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immunostain</a:t>
                      </a: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was performed on the superior frontal gyri of all cases. </a:t>
                      </a:r>
                      <a:r>
                        <a:rPr lang="en-US" sz="1000" b="1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B) </a:t>
                      </a: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Digital analysis of </a:t>
                      </a:r>
                      <a:r>
                        <a:rPr lang="en-US" sz="1000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neurofibrillary </a:t>
                      </a: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tau tangles per square millimeter via a modified positive pixel count algorithm. Digital analysis separated the plaques and tangles by varying degrees of intensity (1+, yellow; 2+, orange; 3+, red). </a:t>
                      </a:r>
                      <a:r>
                        <a:rPr lang="en-US" sz="1000" b="1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C)</a:t>
                      </a: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Digital analysis was calculated as loads on the y-axis and correlated to plasma levels on the x-axis. Scale bar 50µm.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560399" y="667848"/>
                      <a:ext cx="5221381" cy="4123821"/>
                      <a:chOff x="560399" y="667848"/>
                      <a:chExt cx="5221381" cy="4123821"/>
                    </a:xfrm>
                  </p:grpSpPr>
                  <p:grpSp>
                    <p:nvGrpSpPr>
                      <p:cNvPr id="83" name="Group 82"/>
                      <p:cNvGrpSpPr/>
                      <p:nvPr/>
                    </p:nvGrpSpPr>
                    <p:grpSpPr>
                      <a:xfrm>
                        <a:off x="1553746" y="667848"/>
                        <a:ext cx="4228034" cy="307867"/>
                        <a:chOff x="993352" y="0"/>
                        <a:chExt cx="7384548" cy="537713"/>
                      </a:xfrm>
                    </p:grpSpPr>
                    <p:sp>
                      <p:nvSpPr>
                        <p:cNvPr id="96" name="TextBox 6"/>
                        <p:cNvSpPr txBox="1"/>
                        <p:nvPr/>
                      </p:nvSpPr>
                      <p:spPr>
                        <a:xfrm>
                          <a:off x="993352" y="2"/>
                          <a:ext cx="1913136" cy="5375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kern="12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</a:rPr>
                            <a:t>Staining</a:t>
                          </a:r>
                          <a:endParaRPr lang="en-US" sz="12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97" name="TextBox 15"/>
                        <p:cNvSpPr txBox="1"/>
                        <p:nvPr/>
                      </p:nvSpPr>
                      <p:spPr>
                        <a:xfrm>
                          <a:off x="3594306" y="0"/>
                          <a:ext cx="1912027" cy="5375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kern="12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</a:rPr>
                            <a:t>Algorithm</a:t>
                          </a:r>
                          <a:endParaRPr lang="en-US" sz="12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98" name="TextBox 16"/>
                        <p:cNvSpPr txBox="1"/>
                        <p:nvPr/>
                      </p:nvSpPr>
                      <p:spPr>
                        <a:xfrm>
                          <a:off x="6195260" y="157"/>
                          <a:ext cx="2182640" cy="53755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kern="12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</a:rPr>
                            <a:t>Quantitation</a:t>
                          </a:r>
                          <a:endParaRPr lang="en-US" sz="12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84" name="TextBox 29"/>
                      <p:cNvSpPr txBox="1"/>
                      <p:nvPr/>
                    </p:nvSpPr>
                    <p:spPr>
                      <a:xfrm>
                        <a:off x="560399" y="3444117"/>
                        <a:ext cx="63118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200" b="1" kern="1200" dirty="0" smtClean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</a:rPr>
                          <a:t>pT217</a:t>
                        </a:r>
                        <a:endParaRPr lang="en-US" sz="1200" dirty="0">
                          <a:effectLst/>
                          <a:latin typeface="+mj-lt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85" name="TextBox 34"/>
                      <p:cNvSpPr txBox="1"/>
                      <p:nvPr/>
                    </p:nvSpPr>
                    <p:spPr>
                      <a:xfrm>
                        <a:off x="560399" y="4514670"/>
                        <a:ext cx="63118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200" b="1" kern="1200" dirty="0" smtClean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</a:rPr>
                          <a:t>pS416</a:t>
                        </a:r>
                        <a:endParaRPr lang="en-US" sz="1200" dirty="0">
                          <a:effectLst/>
                          <a:latin typeface="+mj-lt"/>
                          <a:ea typeface="Times New Roman" panose="02020603050405020304" pitchFamily="18" charset="0"/>
                        </a:endParaRPr>
                      </a:p>
                    </p:txBody>
                  </p:sp>
                  <p:grpSp>
                    <p:nvGrpSpPr>
                      <p:cNvPr id="86" name="Group 85"/>
                      <p:cNvGrpSpPr/>
                      <p:nvPr/>
                    </p:nvGrpSpPr>
                    <p:grpSpPr>
                      <a:xfrm>
                        <a:off x="560399" y="868020"/>
                        <a:ext cx="3608603" cy="1078566"/>
                        <a:chOff x="560399" y="868020"/>
                        <a:chExt cx="3608603" cy="1078566"/>
                      </a:xfrm>
                    </p:grpSpPr>
                    <p:sp>
                      <p:nvSpPr>
                        <p:cNvPr id="88" name="TextBox 8"/>
                        <p:cNvSpPr txBox="1"/>
                        <p:nvPr/>
                      </p:nvSpPr>
                      <p:spPr>
                        <a:xfrm>
                          <a:off x="560399" y="1290333"/>
                          <a:ext cx="55562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1200" dirty="0" smtClean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</a:rPr>
                            <a:t>BT2</a:t>
                          </a:r>
                          <a:endParaRPr lang="en-US" sz="120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p:txBody>
                    </p:sp>
                    <p:grpSp>
                      <p:nvGrpSpPr>
                        <p:cNvPr id="89" name="Group 88"/>
                        <p:cNvGrpSpPr/>
                        <p:nvPr/>
                      </p:nvGrpSpPr>
                      <p:grpSpPr>
                        <a:xfrm>
                          <a:off x="1186462" y="868340"/>
                          <a:ext cx="1429852" cy="1074253"/>
                          <a:chOff x="626066" y="200495"/>
                          <a:chExt cx="1429860" cy="1074267"/>
                        </a:xfrm>
                      </p:grpSpPr>
                      <p:pic>
                        <p:nvPicPr>
                          <p:cNvPr id="93" name="Picture 92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9"/>
                          <a:srcRect l="3443" b="17191"/>
                          <a:stretch/>
                        </p:blipFill>
                        <p:spPr>
                          <a:xfrm>
                            <a:off x="626066" y="274306"/>
                            <a:ext cx="1429860" cy="1000456"/>
                          </a:xfrm>
                          <a:prstGeom prst="rect">
                            <a:avLst/>
                          </a:prstGeom>
                          <a:ln w="9525">
                            <a:solidFill>
                              <a:schemeClr val="tx1"/>
                            </a:solidFill>
                          </a:ln>
                        </p:spPr>
                      </p:pic>
                      <p:cxnSp>
                        <p:nvCxnSpPr>
                          <p:cNvPr id="94" name="Straight Connector 93"/>
                          <p:cNvCxnSpPr/>
                          <p:nvPr/>
                        </p:nvCxnSpPr>
                        <p:spPr>
                          <a:xfrm>
                            <a:off x="715123" y="1204553"/>
                            <a:ext cx="531242" cy="0"/>
                          </a:xfrm>
                          <a:prstGeom prst="line">
                            <a:avLst/>
                          </a:prstGeom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95" name="TextBox 17"/>
                          <p:cNvSpPr txBox="1"/>
                          <p:nvPr/>
                        </p:nvSpPr>
                        <p:spPr>
                          <a:xfrm>
                            <a:off x="684436" y="200495"/>
                            <a:ext cx="402590" cy="30778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0" marR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r>
                              <a:rPr lang="en-US" sz="1400" kern="1200">
                                <a:solidFill>
                                  <a:srgbClr val="000000"/>
                                </a:solidFill>
                                <a:effectLst/>
                                <a:latin typeface="+mj-lt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</a:t>
                            </a:r>
                            <a:endParaRPr lang="en-US" sz="1200">
                              <a:effectLst/>
                              <a:latin typeface="+mj-lt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0" name="Group 89"/>
                        <p:cNvGrpSpPr/>
                        <p:nvPr/>
                      </p:nvGrpSpPr>
                      <p:grpSpPr>
                        <a:xfrm>
                          <a:off x="2698928" y="868020"/>
                          <a:ext cx="1470074" cy="1078566"/>
                          <a:chOff x="2138538" y="200175"/>
                          <a:chExt cx="1470081" cy="1075755"/>
                        </a:xfrm>
                      </p:grpSpPr>
                      <p:pic>
                        <p:nvPicPr>
                          <p:cNvPr id="91" name="Picture 90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0"/>
                          <a:srcRect t="3108" b="13661"/>
                          <a:stretch/>
                        </p:blipFill>
                        <p:spPr>
                          <a:xfrm>
                            <a:off x="2138538" y="275473"/>
                            <a:ext cx="1470081" cy="1000457"/>
                          </a:xfrm>
                          <a:prstGeom prst="rect">
                            <a:avLst/>
                          </a:prstGeom>
                          <a:ln w="9525">
                            <a:solidFill>
                              <a:schemeClr val="tx1"/>
                            </a:solidFill>
                          </a:ln>
                        </p:spPr>
                      </p:pic>
                      <p:sp>
                        <p:nvSpPr>
                          <p:cNvPr id="92" name="TextBox 36"/>
                          <p:cNvSpPr txBox="1"/>
                          <p:nvPr/>
                        </p:nvSpPr>
                        <p:spPr>
                          <a:xfrm>
                            <a:off x="2211172" y="200175"/>
                            <a:ext cx="402590" cy="30697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0" marR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</a:pPr>
                            <a:r>
                              <a:rPr lang="en-US" sz="1400" kern="1200">
                                <a:solidFill>
                                  <a:srgbClr val="000000"/>
                                </a:solidFill>
                                <a:effectLst/>
                                <a:latin typeface="+mj-lt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B</a:t>
                            </a:r>
                            <a:endParaRPr lang="en-US" sz="1200">
                              <a:effectLst/>
                              <a:latin typeface="+mj-lt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87" name="TextBox 86"/>
                      <p:cNvSpPr txBox="1"/>
                      <p:nvPr/>
                    </p:nvSpPr>
                    <p:spPr>
                      <a:xfrm>
                        <a:off x="560399" y="2351594"/>
                        <a:ext cx="63118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200" b="1" kern="1200" dirty="0" smtClean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</a:rPr>
                          <a:t>AT8</a:t>
                        </a:r>
                        <a:endParaRPr lang="en-US" sz="1200" dirty="0">
                          <a:effectLst/>
                          <a:latin typeface="+mj-lt"/>
                          <a:ea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71793" y="4282595"/>
                <a:ext cx="1721657" cy="11084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93283" y="4282595"/>
                <a:ext cx="1776452" cy="11084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1793" y="3139301"/>
                <a:ext cx="1721657" cy="10431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93281" y="3140425"/>
                <a:ext cx="1776453" cy="10420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62172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872</Words>
  <Application>Microsoft Office PowerPoint</Application>
  <PresentationFormat>Widescreen</PresentationFormat>
  <Paragraphs>189</Paragraphs>
  <Slides>21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Office Theme</vt:lpstr>
      <vt:lpstr>Tau Project</vt:lpstr>
      <vt:lpstr>Gene Location and Protein Structure</vt:lpstr>
      <vt:lpstr>Tau Phospho-sites</vt:lpstr>
      <vt:lpstr>PowerPoint Presentation</vt:lpstr>
      <vt:lpstr>Demographics</vt:lpstr>
      <vt:lpstr>Analysis of Loads – Beta Amyloid monomers </vt:lpstr>
      <vt:lpstr>Analysis of Loads – Beta Amyloid monomers </vt:lpstr>
      <vt:lpstr>Analysis of Loads – Tau monomers </vt:lpstr>
      <vt:lpstr>Analysis of Loads – Tau monomers </vt:lpstr>
      <vt:lpstr>Analysis of Loads – Tau monomers for BT2 vs NT1</vt:lpstr>
      <vt:lpstr>Correlation: Postmortem Loads to Antemortem Analytes</vt:lpstr>
      <vt:lpstr>Correlation: Postmortem Loads to Antemortem Analytes</vt:lpstr>
      <vt:lpstr>Longitudinal Analysis – Baseline to Antemortem Plasma</vt:lpstr>
      <vt:lpstr>Longitudinal Analysis – Baseline to Antemortem Plasma</vt:lpstr>
      <vt:lpstr>Longitudinal Analysis – Normalized</vt:lpstr>
      <vt:lpstr>Calculations for Average of Last 2 Antemortem Analytes</vt:lpstr>
      <vt:lpstr>Bland-Altman Analysis – Correlation &amp; Agreement</vt:lpstr>
      <vt:lpstr>Bland-Altman Analysis – Correlation &amp; Agreement</vt:lpstr>
      <vt:lpstr>Calculations for Interbatch Analysis of IHC Loads</vt:lpstr>
      <vt:lpstr>Bland-Altman Analysis – Interbatch Stains BT2</vt:lpstr>
      <vt:lpstr>Bland-Altman Analysis – Interbatch Stains AT8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Pascual</dc:creator>
  <cp:lastModifiedBy>Jesse Pascual</cp:lastModifiedBy>
  <cp:revision>136</cp:revision>
  <dcterms:created xsi:type="dcterms:W3CDTF">2022-05-06T22:55:45Z</dcterms:created>
  <dcterms:modified xsi:type="dcterms:W3CDTF">2022-05-12T00:50:14Z</dcterms:modified>
</cp:coreProperties>
</file>